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7" r:id="rId1"/>
  </p:sldMasterIdLst>
  <p:notesMasterIdLst>
    <p:notesMasterId r:id="rId9"/>
  </p:notesMasterIdLst>
  <p:sldIdLst>
    <p:sldId id="256" r:id="rId2"/>
    <p:sldId id="258" r:id="rId3"/>
    <p:sldId id="259" r:id="rId4"/>
    <p:sldId id="260" r:id="rId5"/>
    <p:sldId id="261" r:id="rId6"/>
    <p:sldId id="262"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720AE-20D3-4B4D-9F1D-9F805E1032DC}" type="datetimeFigureOut">
              <a:rPr lang="en-GB" smtClean="0"/>
              <a:pPr/>
              <a:t>29/01/2019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B7486-AB71-43D1-9ED9-68AC681F1E2B}" type="slidenum">
              <a:rPr lang="en-GB" smtClean="0"/>
              <a:pPr/>
              <a:t>‹#›</a:t>
            </a:fld>
            <a:endParaRPr lang="en-GB"/>
          </a:p>
        </p:txBody>
      </p:sp>
    </p:spTree>
    <p:extLst>
      <p:ext uri="{BB962C8B-B14F-4D97-AF65-F5344CB8AC3E}">
        <p14:creationId xmlns:p14="http://schemas.microsoft.com/office/powerpoint/2010/main" xmlns="" val="4017856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of the main functions of FTO is to</a:t>
            </a:r>
            <a:r>
              <a:rPr lang="en-GB" baseline="0" dirty="0" smtClean="0"/>
              <a:t> t</a:t>
            </a:r>
            <a:r>
              <a:rPr lang="en-GB" dirty="0" smtClean="0"/>
              <a:t>each young officers the right way to do the job.</a:t>
            </a:r>
            <a:r>
              <a:rPr lang="en-GB" baseline="0" dirty="0" smtClean="0"/>
              <a:t> This is fundamental since it enables the young officers to accept the roles and duties that the profession demands of them. This enables them to perform excellently in missions that are meant to improve the lives of the public (Cushion, 2018).</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2</a:t>
            </a:fld>
            <a:endParaRPr lang="en-GB"/>
          </a:p>
        </p:txBody>
      </p:sp>
    </p:spTree>
    <p:extLst>
      <p:ext uri="{BB962C8B-B14F-4D97-AF65-F5344CB8AC3E}">
        <p14:creationId xmlns:p14="http://schemas.microsoft.com/office/powerpoint/2010/main" xmlns="" val="422924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 is one</a:t>
            </a:r>
            <a:r>
              <a:rPr lang="en-GB" baseline="0" dirty="0" smtClean="0"/>
              <a:t> of the best careers in terms because officers enjoy better payments and services such as free transport and residence (Edwards &amp; </a:t>
            </a:r>
            <a:r>
              <a:rPr lang="en-GB" baseline="0" dirty="0" err="1" smtClean="0"/>
              <a:t>Meader</a:t>
            </a:r>
            <a:r>
              <a:rPr lang="en-GB" baseline="0" dirty="0" smtClean="0"/>
              <a:t>, 2015). Officers tend to understand the law in a better way hence being able to perform their duties responsibly and timely. Again, officers are provided a platform that they can use to expand on other careers in law. The FTO is also responsible for the promotion of safeness and reduction of crimes in the streets. This aids in the achievement of a free and safe community which accommodates all.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3</a:t>
            </a:fld>
            <a:endParaRPr lang="en-GB"/>
          </a:p>
        </p:txBody>
      </p:sp>
    </p:spTree>
    <p:extLst>
      <p:ext uri="{BB962C8B-B14F-4D97-AF65-F5344CB8AC3E}">
        <p14:creationId xmlns:p14="http://schemas.microsoft.com/office/powerpoint/2010/main" xmlns="" val="1448590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major</a:t>
            </a:r>
            <a:r>
              <a:rPr lang="en-GB" baseline="0" dirty="0" smtClean="0"/>
              <a:t> quality of the FTO is to translate experience and understanding into training across the particular departments. This makes it easy for the trained officers to perform excellently in field operations and missions since they have already become competent and experienced (Idris, 2018). Through this, crimes and dangerous situations such as attacks are likely to be reduced.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4</a:t>
            </a:fld>
            <a:endParaRPr lang="en-GB"/>
          </a:p>
        </p:txBody>
      </p:sp>
    </p:spTree>
    <p:extLst>
      <p:ext uri="{BB962C8B-B14F-4D97-AF65-F5344CB8AC3E}">
        <p14:creationId xmlns:p14="http://schemas.microsoft.com/office/powerpoint/2010/main" xmlns="" val="2276829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 Officers</a:t>
            </a:r>
            <a:r>
              <a:rPr lang="en-GB" baseline="0" dirty="0" smtClean="0"/>
              <a:t> are in a position to gain attention, participation as well as the trust of the trainee. According to Cushion (2018), the name aspects are best achieved through training which involves interaction while learning of new skills is taking place. As such, very high levels of competence and responsibility are attained as a result of participation. </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5</a:t>
            </a:fld>
            <a:endParaRPr lang="en-GB"/>
          </a:p>
        </p:txBody>
      </p:sp>
    </p:spTree>
    <p:extLst>
      <p:ext uri="{BB962C8B-B14F-4D97-AF65-F5344CB8AC3E}">
        <p14:creationId xmlns:p14="http://schemas.microsoft.com/office/powerpoint/2010/main" xmlns="" val="407680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FTO’s are</a:t>
            </a:r>
            <a:r>
              <a:rPr lang="en-GB" baseline="0" dirty="0" smtClean="0"/>
              <a:t> usually tasked to develop awareness, decision making skills and confidence in the trainee (Idris, 2018). This enables the trainees to be make sound and logic arguments that have the potential of improving the lives of the public. In addition, the officers are able to educate the public of better precautions and safe methods for protection.</a:t>
            </a:r>
            <a:endParaRPr lang="en-GB" dirty="0"/>
          </a:p>
        </p:txBody>
      </p:sp>
      <p:sp>
        <p:nvSpPr>
          <p:cNvPr id="4" name="Slide Number Placeholder 3"/>
          <p:cNvSpPr>
            <a:spLocks noGrp="1"/>
          </p:cNvSpPr>
          <p:nvPr>
            <p:ph type="sldNum" sz="quarter" idx="10"/>
          </p:nvPr>
        </p:nvSpPr>
        <p:spPr/>
        <p:txBody>
          <a:bodyPr/>
          <a:lstStyle/>
          <a:p>
            <a:fld id="{92DB7486-AB71-43D1-9ED9-68AC681F1E2B}" type="slidenum">
              <a:rPr lang="en-GB" smtClean="0"/>
              <a:pPr/>
              <a:t>6</a:t>
            </a:fld>
            <a:endParaRPr lang="en-GB"/>
          </a:p>
        </p:txBody>
      </p:sp>
    </p:spTree>
    <p:extLst>
      <p:ext uri="{BB962C8B-B14F-4D97-AF65-F5344CB8AC3E}">
        <p14:creationId xmlns:p14="http://schemas.microsoft.com/office/powerpoint/2010/main" xmlns="" val="152670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8B6D09F-17F2-4E26-A14B-FC8833E831E9}" type="datetimeFigureOut">
              <a:rPr lang="en-GB" smtClean="0"/>
              <a:pPr/>
              <a:t>29/01/2019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9252488-683C-418E-A068-218F86B652C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A9252488-683C-418E-A068-218F86B652C2}"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D8B6D09F-17F2-4E26-A14B-FC8833E831E9}" type="datetimeFigureOut">
              <a:rPr lang="en-GB" smtClean="0"/>
              <a:pPr/>
              <a:t>29/01/2019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8B6D09F-17F2-4E26-A14B-FC8833E831E9}" type="datetimeFigureOut">
              <a:rPr lang="en-GB" smtClean="0"/>
              <a:pPr/>
              <a:t>29/01/2019</a:t>
            </a:fld>
            <a:endParaRPr lang="en-GB"/>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9252488-683C-418E-A068-218F86B652C2}" type="slidenum">
              <a:rPr lang="en-GB" smtClean="0"/>
              <a:pPr/>
              <a:t>‹#›</a:t>
            </a:fld>
            <a:endParaRPr lang="en-GB"/>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8B6D09F-17F2-4E26-A14B-FC8833E831E9}" type="datetimeFigureOut">
              <a:rPr lang="en-GB" smtClean="0"/>
              <a:pPr/>
              <a:t>29/01/2019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9252488-683C-418E-A068-218F86B652C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D8B6D09F-17F2-4E26-A14B-FC8833E831E9}" type="datetimeFigureOut">
              <a:rPr lang="en-GB" smtClean="0"/>
              <a:pPr/>
              <a:t>29/01/2019</a:t>
            </a:fld>
            <a:endParaRPr lang="en-GB"/>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A9252488-683C-418E-A068-218F86B652C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1473" y="1139483"/>
            <a:ext cx="7766936" cy="1485900"/>
          </a:xfrm>
        </p:spPr>
        <p:txBody>
          <a:bodyPr/>
          <a:lstStyle/>
          <a:p>
            <a:pPr algn="ctr"/>
            <a:r>
              <a:rPr lang="en-GB" sz="3200" dirty="0" smtClean="0">
                <a:latin typeface="Times New Roman" panose="02020603050405020304" pitchFamily="18" charset="0"/>
                <a:cs typeface="Times New Roman" panose="02020603050405020304" pitchFamily="18" charset="0"/>
              </a:rPr>
              <a:t>Field Training Officer</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64166" y="3619033"/>
            <a:ext cx="8957733" cy="10968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Functions and qualities of field training officer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8739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034" y="14747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Teaching </a:t>
            </a:r>
            <a:r>
              <a:rPr lang="en-GB" sz="2000" dirty="0">
                <a:latin typeface="Times New Roman" panose="02020603050405020304" pitchFamily="18" charset="0"/>
                <a:cs typeface="Times New Roman" panose="02020603050405020304" pitchFamily="18" charset="0"/>
              </a:rPr>
              <a:t>young officers the right way to do the </a:t>
            </a:r>
            <a:r>
              <a:rPr lang="en-GB" sz="2000" dirty="0" smtClean="0">
                <a:latin typeface="Times New Roman" panose="02020603050405020304" pitchFamily="18" charset="0"/>
                <a:cs typeface="Times New Roman" panose="02020603050405020304" pitchFamily="18" charset="0"/>
              </a:rPr>
              <a:t>job (Cushion, 2018</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During the </a:t>
            </a:r>
            <a:r>
              <a:rPr lang="en-GB" sz="2000" dirty="0">
                <a:latin typeface="Times New Roman" panose="02020603050405020304" pitchFamily="18" charset="0"/>
                <a:cs typeface="Times New Roman" panose="02020603050405020304" pitchFamily="18" charset="0"/>
              </a:rPr>
              <a:t>training, </a:t>
            </a:r>
            <a:r>
              <a:rPr lang="en-GB" sz="2000" dirty="0" smtClean="0">
                <a:latin typeface="Times New Roman" panose="02020603050405020304" pitchFamily="18" charset="0"/>
                <a:cs typeface="Times New Roman" panose="02020603050405020304" pitchFamily="18" charset="0"/>
              </a:rPr>
              <a:t>officers are taught to expect the worst and also strategies to counter situations that emerge. As a result, young officers conduct their duties appropriately and timely.</a:t>
            </a:r>
          </a:p>
        </p:txBody>
      </p:sp>
      <p:sp>
        <p:nvSpPr>
          <p:cNvPr id="2" name="Title 1"/>
          <p:cNvSpPr>
            <a:spLocks noGrp="1"/>
          </p:cNvSpPr>
          <p:nvPr>
            <p:ph type="title"/>
          </p:nvPr>
        </p:nvSpPr>
        <p:spPr>
          <a:xfrm>
            <a:off x="677334" y="279400"/>
            <a:ext cx="8596668" cy="10541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Reasons why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FTO </a:t>
            </a:r>
            <a:r>
              <a:rPr lang="en-GB" sz="2800" dirty="0" smtClean="0">
                <a:latin typeface="Times New Roman" panose="02020603050405020304" pitchFamily="18" charset="0"/>
                <a:cs typeface="Times New Roman" panose="02020603050405020304" pitchFamily="18" charset="0"/>
              </a:rPr>
              <a:t>is </a:t>
            </a:r>
            <a:r>
              <a:rPr lang="en-GB" sz="2800" dirty="0">
                <a:latin typeface="Times New Roman" panose="02020603050405020304" pitchFamily="18" charset="0"/>
                <a:cs typeface="Times New Roman" panose="02020603050405020304" pitchFamily="18" charset="0"/>
              </a:rPr>
              <a:t>One </a:t>
            </a:r>
            <a:r>
              <a:rPr lang="en-GB" sz="2800" dirty="0" smtClean="0">
                <a:latin typeface="Times New Roman" panose="02020603050405020304" pitchFamily="18" charset="0"/>
                <a:cs typeface="Times New Roman" panose="02020603050405020304" pitchFamily="18" charset="0"/>
              </a:rPr>
              <a:t>of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Most Important Police Employees </a:t>
            </a:r>
            <a:endParaRPr lang="en-GB"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84861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23989"/>
            <a:ext cx="9606540"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It can </a:t>
            </a:r>
            <a:r>
              <a:rPr lang="en-GB" sz="2000" dirty="0">
                <a:latin typeface="Times New Roman" panose="02020603050405020304" pitchFamily="18" charset="0"/>
                <a:cs typeface="Times New Roman" panose="02020603050405020304" pitchFamily="18" charset="0"/>
              </a:rPr>
              <a:t>be one of the most rewarding assignments in all of law </a:t>
            </a:r>
            <a:r>
              <a:rPr lang="en-GB" sz="2000" dirty="0" smtClean="0">
                <a:latin typeface="Times New Roman" panose="02020603050405020304" pitchFamily="18" charset="0"/>
                <a:cs typeface="Times New Roman" panose="02020603050405020304" pitchFamily="18" charset="0"/>
              </a:rPr>
              <a:t>enforcement (Edwards&amp; </a:t>
            </a:r>
            <a:r>
              <a:rPr lang="en-GB" sz="2000" dirty="0" err="1" smtClean="0">
                <a:latin typeface="Times New Roman" panose="02020603050405020304" pitchFamily="18" charset="0"/>
                <a:cs typeface="Times New Roman" panose="02020603050405020304" pitchFamily="18" charset="0"/>
              </a:rPr>
              <a:t>Meader</a:t>
            </a:r>
            <a:r>
              <a:rPr lang="en-GB" sz="2000" dirty="0" smtClean="0">
                <a:latin typeface="Times New Roman" panose="02020603050405020304" pitchFamily="18" charset="0"/>
                <a:cs typeface="Times New Roman" panose="02020603050405020304" pitchFamily="18" charset="0"/>
              </a:rPr>
              <a:t>, 2015). This may mainly involve </a:t>
            </a:r>
            <a:r>
              <a:rPr lang="en-GB" sz="2000" dirty="0">
                <a:latin typeface="Times New Roman" panose="02020603050405020304" pitchFamily="18" charset="0"/>
                <a:cs typeface="Times New Roman" panose="02020603050405020304" pitchFamily="18" charset="0"/>
              </a:rPr>
              <a:t>salaries </a:t>
            </a:r>
            <a:r>
              <a:rPr lang="en-GB" sz="2000" dirty="0" smtClean="0">
                <a:latin typeface="Times New Roman" panose="02020603050405020304" pitchFamily="18" charset="0"/>
                <a:cs typeface="Times New Roman" panose="02020603050405020304" pitchFamily="18" charset="0"/>
              </a:rPr>
              <a:t>although they tend to vary depending </a:t>
            </a:r>
            <a:r>
              <a:rPr lang="en-GB" sz="2000" dirty="0">
                <a:latin typeface="Times New Roman" panose="02020603050405020304" pitchFamily="18" charset="0"/>
                <a:cs typeface="Times New Roman" panose="02020603050405020304" pitchFamily="18" charset="0"/>
              </a:rPr>
              <a:t>on agency and location</a:t>
            </a:r>
            <a:r>
              <a:rPr lang="en-GB" sz="2000" dirty="0" smtClean="0">
                <a:latin typeface="Times New Roman" panose="02020603050405020304" pitchFamily="18" charset="0"/>
                <a:cs typeface="Times New Roman" panose="02020603050405020304" pitchFamily="18" charset="0"/>
              </a:rPr>
              <a:t>. Generally, assignments are paid well hence encouraging more officers to take these positions.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It promotes safety and reduce crimes. Safety in the society is a catalyst to development and growth since the environment is conducive.</a:t>
            </a: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93134" y="280989"/>
            <a:ext cx="8596668" cy="1143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Reasons why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a:latin typeface="Times New Roman" panose="02020603050405020304" pitchFamily="18" charset="0"/>
                <a:cs typeface="Times New Roman" panose="02020603050405020304" pitchFamily="18" charset="0"/>
              </a:rPr>
              <a:t>FTO </a:t>
            </a:r>
            <a:r>
              <a:rPr lang="en-GB" sz="2800" dirty="0" smtClean="0">
                <a:latin typeface="Times New Roman" panose="02020603050405020304" pitchFamily="18" charset="0"/>
                <a:cs typeface="Times New Roman" panose="02020603050405020304" pitchFamily="18" charset="0"/>
              </a:rPr>
              <a:t>is </a:t>
            </a:r>
            <a:r>
              <a:rPr lang="en-GB" sz="2800" dirty="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ne </a:t>
            </a:r>
            <a:r>
              <a:rPr lang="en-GB" sz="2800" dirty="0">
                <a:latin typeface="Times New Roman" panose="02020603050405020304" pitchFamily="18" charset="0"/>
                <a:cs typeface="Times New Roman" panose="02020603050405020304" pitchFamily="18" charset="0"/>
              </a:rPr>
              <a:t>o</a:t>
            </a:r>
            <a:r>
              <a:rPr lang="en-GB" sz="2800" dirty="0" smtClean="0">
                <a:latin typeface="Times New Roman" panose="02020603050405020304" pitchFamily="18" charset="0"/>
                <a:cs typeface="Times New Roman" panose="02020603050405020304" pitchFamily="18" charset="0"/>
              </a:rPr>
              <a:t>f the Most </a:t>
            </a:r>
            <a:r>
              <a:rPr lang="en-GB" sz="2800" dirty="0">
                <a:latin typeface="Times New Roman" panose="02020603050405020304" pitchFamily="18" charset="0"/>
                <a:cs typeface="Times New Roman" panose="02020603050405020304" pitchFamily="18" charset="0"/>
              </a:rPr>
              <a:t>Important Police Employees </a:t>
            </a:r>
            <a:r>
              <a:rPr lang="en-GB" sz="2800" dirty="0" smtClean="0">
                <a:latin typeface="Times New Roman" panose="02020603050405020304" pitchFamily="18" charset="0"/>
                <a:cs typeface="Times New Roman" panose="02020603050405020304" pitchFamily="18" charset="0"/>
              </a:rPr>
              <a:t>(cont......)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289936" y="3824418"/>
            <a:ext cx="7399866" cy="2960688"/>
          </a:xfrm>
          <a:prstGeom prst="rect">
            <a:avLst/>
          </a:prstGeom>
        </p:spPr>
      </p:pic>
    </p:spTree>
    <p:extLst>
      <p:ext uri="{BB962C8B-B14F-4D97-AF65-F5344CB8AC3E}">
        <p14:creationId xmlns:p14="http://schemas.microsoft.com/office/powerpoint/2010/main" xmlns="" val="2489978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219201"/>
            <a:ext cx="8596668" cy="4834862"/>
          </a:xfrm>
        </p:spPr>
        <p:txBody>
          <a:bodyPr>
            <a:normAutofit/>
          </a:bodyPr>
          <a:lstStyle/>
          <a:p>
            <a:r>
              <a:rPr lang="en-GB" sz="2000" dirty="0">
                <a:latin typeface="Times New Roman" panose="02020603050405020304" pitchFamily="18" charset="0"/>
                <a:cs typeface="Times New Roman" panose="02020603050405020304" pitchFamily="18" charset="0"/>
              </a:rPr>
              <a:t>Translate experience and understanding into </a:t>
            </a:r>
            <a:r>
              <a:rPr lang="en-GB" sz="2000" dirty="0" smtClean="0">
                <a:latin typeface="Times New Roman" panose="02020603050405020304" pitchFamily="18" charset="0"/>
                <a:cs typeface="Times New Roman" panose="02020603050405020304" pitchFamily="18" charset="0"/>
              </a:rPr>
              <a:t>training (Idris, 2018). FTO’s are usually tasked with roles to pass training to young officers practically. Majority of the situations that are likely to happen require practical application to counter them.</a:t>
            </a:r>
          </a:p>
        </p:txBody>
      </p:sp>
      <p:sp>
        <p:nvSpPr>
          <p:cNvPr id="2" name="Title 1"/>
          <p:cNvSpPr>
            <a:spLocks noGrp="1"/>
          </p:cNvSpPr>
          <p:nvPr>
            <p:ph type="title"/>
          </p:nvPr>
        </p:nvSpPr>
        <p:spPr>
          <a:xfrm>
            <a:off x="677334" y="177800"/>
            <a:ext cx="8596668" cy="838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of FTO</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560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8434" y="1485900"/>
            <a:ext cx="8596668" cy="5029199"/>
          </a:xfrm>
        </p:spPr>
        <p:txBody>
          <a:bodyPr>
            <a:normAutofit/>
          </a:bodyPr>
          <a:lstStyle/>
          <a:p>
            <a:r>
              <a:rPr lang="en-GB" sz="2000" dirty="0">
                <a:latin typeface="Times New Roman" panose="02020603050405020304" pitchFamily="18" charset="0"/>
                <a:cs typeface="Times New Roman" panose="02020603050405020304" pitchFamily="18" charset="0"/>
              </a:rPr>
              <a:t>Gain the attention, participation, and trust of the </a:t>
            </a:r>
            <a:r>
              <a:rPr lang="en-GB" sz="2000" dirty="0" smtClean="0">
                <a:latin typeface="Times New Roman" panose="02020603050405020304" pitchFamily="18" charset="0"/>
                <a:cs typeface="Times New Roman" panose="02020603050405020304" pitchFamily="18" charset="0"/>
              </a:rPr>
              <a:t>trainee (Cushion, 2018). FTO’s are bound to get interact with the trainees during the training since they are always solving issues and circumstances as they train</a:t>
            </a:r>
            <a:r>
              <a:rPr lang="en-GB" sz="2000" dirty="0" smtClean="0">
                <a:latin typeface="Times New Roman" panose="02020603050405020304" pitchFamily="18" charset="0"/>
                <a:cs typeface="Times New Roman" panose="02020603050405020304" pitchFamily="18" charset="0"/>
              </a:rPr>
              <a:t>.</a:t>
            </a:r>
            <a:r>
              <a:rPr lang="en-GB" sz="2000" dirty="0" smtClean="0"/>
              <a:t> </a:t>
            </a:r>
            <a:r>
              <a:rPr lang="en-GB" sz="2000" dirty="0" smtClean="0">
                <a:latin typeface="Times New Roman" pitchFamily="18" charset="0"/>
                <a:cs typeface="Times New Roman" pitchFamily="18" charset="0"/>
              </a:rPr>
              <a:t>According to Cushion (2018), the name aspects are best achieved through training which involves interaction while learning of new </a:t>
            </a:r>
            <a:r>
              <a:rPr lang="en-GB" sz="2000" dirty="0" smtClean="0">
                <a:latin typeface="Times New Roman" pitchFamily="18" charset="0"/>
                <a:cs typeface="Times New Roman" pitchFamily="18" charset="0"/>
              </a:rPr>
              <a:t>skills. </a:t>
            </a:r>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677334" y="292100"/>
            <a:ext cx="8596668" cy="9652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of FTO (Cont......)</a:t>
            </a:r>
            <a:endParaRPr lang="en-GB"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588434" y="3019424"/>
            <a:ext cx="7323666" cy="3468688"/>
          </a:xfrm>
          <a:prstGeom prst="rect">
            <a:avLst/>
          </a:prstGeom>
        </p:spPr>
      </p:pic>
    </p:spTree>
    <p:extLst>
      <p:ext uri="{BB962C8B-B14F-4D97-AF65-F5344CB8AC3E}">
        <p14:creationId xmlns:p14="http://schemas.microsoft.com/office/powerpoint/2010/main" xmlns="" val="342750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09699"/>
            <a:ext cx="8596668" cy="4631663"/>
          </a:xfrm>
        </p:spPr>
        <p:txBody>
          <a:bodyPr>
            <a:normAutofit/>
          </a:bodyPr>
          <a:lstStyle/>
          <a:p>
            <a:r>
              <a:rPr lang="en-GB" sz="2000" dirty="0" smtClean="0">
                <a:latin typeface="Times New Roman" pitchFamily="18" charset="0"/>
                <a:cs typeface="Times New Roman" pitchFamily="18" charset="0"/>
              </a:rPr>
              <a:t>Develop </a:t>
            </a:r>
            <a:r>
              <a:rPr lang="en-GB" sz="2000" dirty="0">
                <a:latin typeface="Times New Roman" pitchFamily="18" charset="0"/>
                <a:cs typeface="Times New Roman" pitchFamily="18" charset="0"/>
              </a:rPr>
              <a:t>awareness, decision making skills, and confidence in the </a:t>
            </a:r>
            <a:r>
              <a:rPr lang="en-GB" sz="2000" dirty="0" smtClean="0">
                <a:latin typeface="Times New Roman" pitchFamily="18" charset="0"/>
                <a:cs typeface="Times New Roman" pitchFamily="18" charset="0"/>
              </a:rPr>
              <a:t>trainee (Idris, 2018). Officers improve decision making skills and confidence hence enabling trainees to solve things on their own effectively without mistakes</a:t>
            </a:r>
            <a:r>
              <a:rPr lang="en-GB" sz="2000" dirty="0" smtClean="0">
                <a:latin typeface="Times New Roman" pitchFamily="18" charset="0"/>
                <a:cs typeface="Times New Roman" pitchFamily="18" charset="0"/>
              </a:rPr>
              <a:t>.</a:t>
            </a:r>
            <a:r>
              <a:rPr lang="en-GB" sz="2000" dirty="0" smtClean="0">
                <a:latin typeface="Times New Roman" pitchFamily="18" charset="0"/>
                <a:cs typeface="Times New Roman" pitchFamily="18" charset="0"/>
              </a:rPr>
              <a:t> In addition, the officers are able to educate the public of better precautions and safe methods for protection.</a:t>
            </a:r>
            <a:r>
              <a:rPr lang="en-GB" sz="2000" dirty="0" smtClean="0">
                <a:latin typeface="Times New Roman" pitchFamily="18" charset="0"/>
                <a:cs typeface="Times New Roman" pitchFamily="18" charset="0"/>
              </a:rPr>
              <a:t> </a:t>
            </a:r>
            <a:endParaRPr lang="en-GB" sz="2000" dirty="0" smtClean="0">
              <a:latin typeface="Times New Roman" pitchFamily="18" charset="0"/>
              <a:cs typeface="Times New Roman" pitchFamily="18" charset="0"/>
            </a:endParaRPr>
          </a:p>
        </p:txBody>
      </p:sp>
      <p:sp>
        <p:nvSpPr>
          <p:cNvPr id="2" name="Title 1"/>
          <p:cNvSpPr>
            <a:spLocks noGrp="1"/>
          </p:cNvSpPr>
          <p:nvPr>
            <p:ph type="title"/>
          </p:nvPr>
        </p:nvSpPr>
        <p:spPr>
          <a:xfrm>
            <a:off x="677334" y="203200"/>
            <a:ext cx="8596668" cy="10414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Major Qualities of FTO (Cont............)</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0846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58901"/>
            <a:ext cx="8596668" cy="4682462"/>
          </a:xfrm>
        </p:spPr>
        <p:txBody>
          <a:bodyPr>
            <a:normAutofit/>
          </a:bodyPr>
          <a:lstStyle/>
          <a:p>
            <a:r>
              <a:rPr lang="en-GB" sz="2000" dirty="0" smtClean="0">
                <a:latin typeface="Times New Roman" panose="02020603050405020304" pitchFamily="18" charset="0"/>
                <a:cs typeface="Times New Roman" panose="02020603050405020304" pitchFamily="18" charset="0"/>
              </a:rPr>
              <a:t>Cushion</a:t>
            </a:r>
            <a:r>
              <a:rPr lang="en-GB" sz="2000" dirty="0">
                <a:latin typeface="Times New Roman" panose="02020603050405020304" pitchFamily="18" charset="0"/>
                <a:cs typeface="Times New Roman" panose="02020603050405020304" pitchFamily="18" charset="0"/>
              </a:rPr>
              <a:t>, C. J. (2018). Exploring the Delivery of Officer Safety Training: A Case Study. </a:t>
            </a:r>
            <a:r>
              <a:rPr lang="en-GB" sz="2000" i="1" dirty="0">
                <a:latin typeface="Times New Roman" panose="02020603050405020304" pitchFamily="18" charset="0"/>
                <a:cs typeface="Times New Roman" panose="02020603050405020304" pitchFamily="18" charset="0"/>
              </a:rPr>
              <a:t>Policing: A Journal of Policy and Practice</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Edwards, S., &amp; </a:t>
            </a:r>
            <a:r>
              <a:rPr lang="en-GB" sz="2000" dirty="0" err="1">
                <a:latin typeface="Times New Roman" panose="02020603050405020304" pitchFamily="18" charset="0"/>
                <a:cs typeface="Times New Roman" panose="02020603050405020304" pitchFamily="18" charset="0"/>
              </a:rPr>
              <a:t>Meader</a:t>
            </a:r>
            <a:r>
              <a:rPr lang="en-GB" sz="2000" dirty="0">
                <a:latin typeface="Times New Roman" panose="02020603050405020304" pitchFamily="18" charset="0"/>
                <a:cs typeface="Times New Roman" panose="02020603050405020304" pitchFamily="18" charset="0"/>
              </a:rPr>
              <a:t>, D. (2015). Officer Safety Initiatives</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Idris, M. (2018). The Impact of Education and Training, Work Discipline and Organizational Culture on Employee’s Performance: The Study of Disaster Management and Fire Department in Palembang City, Indonesia. </a:t>
            </a:r>
            <a:r>
              <a:rPr lang="en-GB" sz="2000" i="1" dirty="0">
                <a:latin typeface="Times New Roman" panose="02020603050405020304" pitchFamily="18" charset="0"/>
                <a:cs typeface="Times New Roman" panose="02020603050405020304" pitchFamily="18" charset="0"/>
              </a:rPr>
              <a:t>International Journal of Human Resource Studies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(3), 1-18</a:t>
            </a:r>
            <a:r>
              <a:rPr lang="en-GB" sz="2000" dirty="0" smtClean="0">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a:xfrm>
            <a:off x="677334" y="241300"/>
            <a:ext cx="8596668" cy="8890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565917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292</TotalTime>
  <Words>726</Words>
  <Application>Microsoft Office PowerPoint</Application>
  <PresentationFormat>Custom</PresentationFormat>
  <Paragraphs>27</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Field Training Officer</vt:lpstr>
      <vt:lpstr>Reasons why the FTO is One of the Most Important Police Employees </vt:lpstr>
      <vt:lpstr>Reasons why the FTO is one of the Most Important Police Employees (cont......)</vt:lpstr>
      <vt:lpstr>Major Qualities  of FTO</vt:lpstr>
      <vt:lpstr>Major Qualities of FTO (Cont......)</vt:lpstr>
      <vt:lpstr>Major Qualities of FTO (Cont............)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Field Training Officer</dc:title>
  <dc:creator>Windows User</dc:creator>
  <cp:lastModifiedBy>ADM</cp:lastModifiedBy>
  <cp:revision>60</cp:revision>
  <dcterms:created xsi:type="dcterms:W3CDTF">2019-01-28T13:24:45Z</dcterms:created>
  <dcterms:modified xsi:type="dcterms:W3CDTF">2019-01-29T11:27:43Z</dcterms:modified>
</cp:coreProperties>
</file>